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66" r:id="rId4"/>
    <p:sldId id="274" r:id="rId5"/>
    <p:sldId id="269" r:id="rId6"/>
    <p:sldId id="268" r:id="rId7"/>
    <p:sldId id="277" r:id="rId8"/>
    <p:sldId id="276" r:id="rId9"/>
    <p:sldId id="279" r:id="rId10"/>
    <p:sldId id="270" r:id="rId11"/>
    <p:sldId id="271" r:id="rId12"/>
    <p:sldId id="278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21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42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61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82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03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324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545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764" algn="l" defTabSz="9144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1FA"/>
    <a:srgbClr val="28A1D7"/>
    <a:srgbClr val="76CB00"/>
    <a:srgbClr val="46A106"/>
    <a:srgbClr val="127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8"/>
    <p:restoredTop sz="81689"/>
  </p:normalViewPr>
  <p:slideViewPr>
    <p:cSldViewPr snapToGrid="0">
      <p:cViewPr varScale="1">
        <p:scale>
          <a:sx n="72" d="100"/>
          <a:sy n="72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54D9C-D921-FE42-BF6F-9F2582E5688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28C1C28B-CDC9-EF44-AA39-4B38EB5EE3A0}">
      <dgm:prSet/>
      <dgm:spPr/>
      <dgm:t>
        <a:bodyPr/>
        <a:lstStyle/>
        <a:p>
          <a:r>
            <a:rPr kumimoji="1" lang="zh-CN"/>
            <a:t>我们拥有相对足够量的数据，</a:t>
          </a:r>
          <a:r>
            <a:rPr kumimoji="1" lang="en-US"/>
            <a:t>2 * 365</a:t>
          </a:r>
          <a:r>
            <a:rPr kumimoji="1" lang="zh-CN"/>
            <a:t> * </a:t>
          </a:r>
          <a:r>
            <a:rPr kumimoji="1" lang="en-US"/>
            <a:t>24</a:t>
          </a:r>
          <a:r>
            <a:rPr kumimoji="1" lang="zh-CN"/>
            <a:t> * </a:t>
          </a:r>
          <a:r>
            <a:rPr kumimoji="1" lang="en-US"/>
            <a:t>50</a:t>
          </a:r>
          <a:r>
            <a:rPr kumimoji="1" lang="zh-CN"/>
            <a:t> ～</a:t>
          </a:r>
          <a:r>
            <a:rPr kumimoji="1" lang="en-US"/>
            <a:t> 100w</a:t>
          </a:r>
          <a:endParaRPr lang="zh-CN"/>
        </a:p>
      </dgm:t>
    </dgm:pt>
    <dgm:pt modelId="{5151CAF2-7B39-4146-AAAD-6CCFBE0C9255}" type="parTrans" cxnId="{ECD7827E-FEA1-EF4D-A3BC-B7170DC9E1E0}">
      <dgm:prSet/>
      <dgm:spPr/>
      <dgm:t>
        <a:bodyPr/>
        <a:lstStyle/>
        <a:p>
          <a:endParaRPr lang="zh-CN" altLang="en-US"/>
        </a:p>
      </dgm:t>
    </dgm:pt>
    <dgm:pt modelId="{49C0F76A-26AE-D54B-BDEA-3D9D109C5B8D}" type="sibTrans" cxnId="{ECD7827E-FEA1-EF4D-A3BC-B7170DC9E1E0}">
      <dgm:prSet/>
      <dgm:spPr/>
      <dgm:t>
        <a:bodyPr/>
        <a:lstStyle/>
        <a:p>
          <a:endParaRPr lang="zh-CN" altLang="en-US"/>
        </a:p>
      </dgm:t>
    </dgm:pt>
    <dgm:pt modelId="{4167A8C0-FE49-6C48-8C5A-9058F4D2876C}">
      <dgm:prSet/>
      <dgm:spPr/>
      <dgm:t>
        <a:bodyPr/>
        <a:lstStyle/>
        <a:p>
          <a:r>
            <a:rPr kumimoji="1" lang="zh-CN"/>
            <a:t>虽然存在不可避免的高频噪音与缺失值，但是数据质量整体尚优</a:t>
          </a:r>
          <a:endParaRPr lang="zh-CN"/>
        </a:p>
      </dgm:t>
    </dgm:pt>
    <dgm:pt modelId="{29B3FAAA-4611-4947-8D72-A9F21B03E152}" type="parTrans" cxnId="{01609196-D471-B840-8ED9-34CEB73E1C0D}">
      <dgm:prSet/>
      <dgm:spPr/>
      <dgm:t>
        <a:bodyPr/>
        <a:lstStyle/>
        <a:p>
          <a:endParaRPr lang="zh-CN" altLang="en-US"/>
        </a:p>
      </dgm:t>
    </dgm:pt>
    <dgm:pt modelId="{C762D99D-EE16-124F-BBEF-9782E8D80F72}" type="sibTrans" cxnId="{01609196-D471-B840-8ED9-34CEB73E1C0D}">
      <dgm:prSet/>
      <dgm:spPr/>
      <dgm:t>
        <a:bodyPr/>
        <a:lstStyle/>
        <a:p>
          <a:endParaRPr lang="zh-CN" altLang="en-US"/>
        </a:p>
      </dgm:t>
    </dgm:pt>
    <dgm:pt modelId="{23D2FAC0-2188-7E43-859B-0BC118EB72CB}" type="pres">
      <dgm:prSet presAssocID="{CAE54D9C-D921-FE42-BF6F-9F2582E56885}" presName="linearFlow" presStyleCnt="0">
        <dgm:presLayoutVars>
          <dgm:dir/>
          <dgm:resizeHandles val="exact"/>
        </dgm:presLayoutVars>
      </dgm:prSet>
      <dgm:spPr/>
    </dgm:pt>
    <dgm:pt modelId="{02B0D8B3-1082-CE47-BC8B-BFFFCDBEE971}" type="pres">
      <dgm:prSet presAssocID="{28C1C28B-CDC9-EF44-AA39-4B38EB5EE3A0}" presName="composite" presStyleCnt="0"/>
      <dgm:spPr/>
    </dgm:pt>
    <dgm:pt modelId="{911ABBBE-2712-3D4B-B2C8-B61D3A10A933}" type="pres">
      <dgm:prSet presAssocID="{28C1C28B-CDC9-EF44-AA39-4B38EB5EE3A0}" presName="imgShp" presStyleLbl="fgImgPlace1" presStyleIdx="0" presStyleCnt="2"/>
      <dgm:spPr/>
    </dgm:pt>
    <dgm:pt modelId="{C5333813-96B6-1441-894F-67C4B7DA97F6}" type="pres">
      <dgm:prSet presAssocID="{28C1C28B-CDC9-EF44-AA39-4B38EB5EE3A0}" presName="txShp" presStyleLbl="node1" presStyleIdx="0" presStyleCnt="2">
        <dgm:presLayoutVars>
          <dgm:bulletEnabled val="1"/>
        </dgm:presLayoutVars>
      </dgm:prSet>
      <dgm:spPr/>
    </dgm:pt>
    <dgm:pt modelId="{D31CFFD2-6885-B440-AF0B-63C42BDAB2D4}" type="pres">
      <dgm:prSet presAssocID="{49C0F76A-26AE-D54B-BDEA-3D9D109C5B8D}" presName="spacing" presStyleCnt="0"/>
      <dgm:spPr/>
    </dgm:pt>
    <dgm:pt modelId="{71FFAAB0-CB64-1F45-B74A-99E1474B1B74}" type="pres">
      <dgm:prSet presAssocID="{4167A8C0-FE49-6C48-8C5A-9058F4D2876C}" presName="composite" presStyleCnt="0"/>
      <dgm:spPr/>
    </dgm:pt>
    <dgm:pt modelId="{11489AF0-F826-2442-A0F7-355D8136972F}" type="pres">
      <dgm:prSet presAssocID="{4167A8C0-FE49-6C48-8C5A-9058F4D2876C}" presName="imgShp" presStyleLbl="fgImgPlace1" presStyleIdx="1" presStyleCnt="2"/>
      <dgm:spPr/>
    </dgm:pt>
    <dgm:pt modelId="{DB5F0B5A-0488-3A4B-8023-059273EF0A6C}" type="pres">
      <dgm:prSet presAssocID="{4167A8C0-FE49-6C48-8C5A-9058F4D2876C}" presName="txShp" presStyleLbl="node1" presStyleIdx="1" presStyleCnt="2">
        <dgm:presLayoutVars>
          <dgm:bulletEnabled val="1"/>
        </dgm:presLayoutVars>
      </dgm:prSet>
      <dgm:spPr/>
    </dgm:pt>
  </dgm:ptLst>
  <dgm:cxnLst>
    <dgm:cxn modelId="{6CA36E11-D74B-7543-B0A0-D5D6A9A2F072}" type="presOf" srcId="{28C1C28B-CDC9-EF44-AA39-4B38EB5EE3A0}" destId="{C5333813-96B6-1441-894F-67C4B7DA97F6}" srcOrd="0" destOrd="0" presId="urn:microsoft.com/office/officeart/2005/8/layout/vList3"/>
    <dgm:cxn modelId="{B0807525-3B88-204A-9859-3491B9302E86}" type="presOf" srcId="{CAE54D9C-D921-FE42-BF6F-9F2582E56885}" destId="{23D2FAC0-2188-7E43-859B-0BC118EB72CB}" srcOrd="0" destOrd="0" presId="urn:microsoft.com/office/officeart/2005/8/layout/vList3"/>
    <dgm:cxn modelId="{05F4DE67-8AD7-444A-8198-31F679884E6B}" type="presOf" srcId="{4167A8C0-FE49-6C48-8C5A-9058F4D2876C}" destId="{DB5F0B5A-0488-3A4B-8023-059273EF0A6C}" srcOrd="0" destOrd="0" presId="urn:microsoft.com/office/officeart/2005/8/layout/vList3"/>
    <dgm:cxn modelId="{ECD7827E-FEA1-EF4D-A3BC-B7170DC9E1E0}" srcId="{CAE54D9C-D921-FE42-BF6F-9F2582E56885}" destId="{28C1C28B-CDC9-EF44-AA39-4B38EB5EE3A0}" srcOrd="0" destOrd="0" parTransId="{5151CAF2-7B39-4146-AAAD-6CCFBE0C9255}" sibTransId="{49C0F76A-26AE-D54B-BDEA-3D9D109C5B8D}"/>
    <dgm:cxn modelId="{01609196-D471-B840-8ED9-34CEB73E1C0D}" srcId="{CAE54D9C-D921-FE42-BF6F-9F2582E56885}" destId="{4167A8C0-FE49-6C48-8C5A-9058F4D2876C}" srcOrd="1" destOrd="0" parTransId="{29B3FAAA-4611-4947-8D72-A9F21B03E152}" sibTransId="{C762D99D-EE16-124F-BBEF-9782E8D80F72}"/>
    <dgm:cxn modelId="{D9BD9134-A621-C541-9FF3-9AE0B95E89A4}" type="presParOf" srcId="{23D2FAC0-2188-7E43-859B-0BC118EB72CB}" destId="{02B0D8B3-1082-CE47-BC8B-BFFFCDBEE971}" srcOrd="0" destOrd="0" presId="urn:microsoft.com/office/officeart/2005/8/layout/vList3"/>
    <dgm:cxn modelId="{6335E426-1D5F-0C42-A341-723E52808E81}" type="presParOf" srcId="{02B0D8B3-1082-CE47-BC8B-BFFFCDBEE971}" destId="{911ABBBE-2712-3D4B-B2C8-B61D3A10A933}" srcOrd="0" destOrd="0" presId="urn:microsoft.com/office/officeart/2005/8/layout/vList3"/>
    <dgm:cxn modelId="{467A23D2-18E9-2849-B529-098AE111D8EB}" type="presParOf" srcId="{02B0D8B3-1082-CE47-BC8B-BFFFCDBEE971}" destId="{C5333813-96B6-1441-894F-67C4B7DA97F6}" srcOrd="1" destOrd="0" presId="urn:microsoft.com/office/officeart/2005/8/layout/vList3"/>
    <dgm:cxn modelId="{03FABAEC-D6E9-FC46-B1BC-7550BAC63D76}" type="presParOf" srcId="{23D2FAC0-2188-7E43-859B-0BC118EB72CB}" destId="{D31CFFD2-6885-B440-AF0B-63C42BDAB2D4}" srcOrd="1" destOrd="0" presId="urn:microsoft.com/office/officeart/2005/8/layout/vList3"/>
    <dgm:cxn modelId="{30D8AE16-8069-D740-B0F4-9EFD90247A1E}" type="presParOf" srcId="{23D2FAC0-2188-7E43-859B-0BC118EB72CB}" destId="{71FFAAB0-CB64-1F45-B74A-99E1474B1B74}" srcOrd="2" destOrd="0" presId="urn:microsoft.com/office/officeart/2005/8/layout/vList3"/>
    <dgm:cxn modelId="{9A135E27-0C1B-7743-9D26-C1C125D7E6F7}" type="presParOf" srcId="{71FFAAB0-CB64-1F45-B74A-99E1474B1B74}" destId="{11489AF0-F826-2442-A0F7-355D8136972F}" srcOrd="0" destOrd="0" presId="urn:microsoft.com/office/officeart/2005/8/layout/vList3"/>
    <dgm:cxn modelId="{546BF65F-5D1C-C145-8DB9-68E1A23B7EDC}" type="presParOf" srcId="{71FFAAB0-CB64-1F45-B74A-99E1474B1B74}" destId="{DB5F0B5A-0488-3A4B-8023-059273EF0A6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9CD2-BB8A-BD46-A18A-46C1DEF3A4B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237577-8CE2-C94B-A1E1-6549FF7E50F6}">
      <dgm:prSet/>
      <dgm:spPr/>
      <dgm:t>
        <a:bodyPr/>
        <a:lstStyle/>
        <a:p>
          <a:r>
            <a:rPr kumimoji="1" lang="en-US" dirty="0"/>
            <a:t>LSTM</a:t>
          </a:r>
          <a:r>
            <a:rPr kumimoji="1" lang="zh-CN" dirty="0"/>
            <a:t>、</a:t>
          </a:r>
          <a:r>
            <a:rPr kumimoji="1" lang="en-US" dirty="0"/>
            <a:t>RNN</a:t>
          </a:r>
          <a:endParaRPr lang="zh-CN" dirty="0"/>
        </a:p>
      </dgm:t>
    </dgm:pt>
    <dgm:pt modelId="{67850A3E-37BA-0544-83EB-C24366F37E85}" type="parTrans" cxnId="{1EFED722-3F6B-2E44-8440-A490D0B54468}">
      <dgm:prSet/>
      <dgm:spPr/>
      <dgm:t>
        <a:bodyPr/>
        <a:lstStyle/>
        <a:p>
          <a:endParaRPr lang="zh-CN" altLang="en-US"/>
        </a:p>
      </dgm:t>
    </dgm:pt>
    <dgm:pt modelId="{1E0E14EE-46F4-1D44-BD6A-0877682371F0}" type="sibTrans" cxnId="{1EFED722-3F6B-2E44-8440-A490D0B54468}">
      <dgm:prSet/>
      <dgm:spPr/>
      <dgm:t>
        <a:bodyPr/>
        <a:lstStyle/>
        <a:p>
          <a:endParaRPr lang="zh-CN" altLang="en-US"/>
        </a:p>
      </dgm:t>
    </dgm:pt>
    <dgm:pt modelId="{357D557D-472C-FD47-B55D-0037FDDB09A8}">
      <dgm:prSet/>
      <dgm:spPr/>
      <dgm:t>
        <a:bodyPr/>
        <a:lstStyle/>
        <a:p>
          <a:r>
            <a:rPr kumimoji="1" lang="en-US" dirty="0"/>
            <a:t>MLP</a:t>
          </a:r>
          <a:endParaRPr lang="zh-CN" dirty="0"/>
        </a:p>
      </dgm:t>
    </dgm:pt>
    <dgm:pt modelId="{4ECC40E4-B228-3A4C-A6D0-8EEFFFB1297A}" type="parTrans" cxnId="{F340803E-6F77-134A-B2F3-D526D3CFA775}">
      <dgm:prSet/>
      <dgm:spPr/>
      <dgm:t>
        <a:bodyPr/>
        <a:lstStyle/>
        <a:p>
          <a:endParaRPr lang="zh-CN" altLang="en-US"/>
        </a:p>
      </dgm:t>
    </dgm:pt>
    <dgm:pt modelId="{9B1F51CF-6E16-524B-9708-8E0B386F2FC6}" type="sibTrans" cxnId="{F340803E-6F77-134A-B2F3-D526D3CFA775}">
      <dgm:prSet/>
      <dgm:spPr/>
      <dgm:t>
        <a:bodyPr/>
        <a:lstStyle/>
        <a:p>
          <a:endParaRPr lang="zh-CN" altLang="en-US"/>
        </a:p>
      </dgm:t>
    </dgm:pt>
    <dgm:pt modelId="{3838838E-03CC-554A-A068-40DABEB638E1}">
      <dgm:prSet/>
      <dgm:spPr/>
      <dgm:t>
        <a:bodyPr/>
        <a:lstStyle/>
        <a:p>
          <a:r>
            <a:rPr kumimoji="1" lang="en-US" dirty="0"/>
            <a:t>CNN</a:t>
          </a:r>
          <a:r>
            <a:rPr kumimoji="1" lang="zh-CN" dirty="0"/>
            <a:t>、</a:t>
          </a:r>
          <a:r>
            <a:rPr kumimoji="1" lang="en-US" dirty="0"/>
            <a:t>TCN</a:t>
          </a:r>
          <a:endParaRPr lang="zh-CN" dirty="0"/>
        </a:p>
      </dgm:t>
    </dgm:pt>
    <dgm:pt modelId="{8B2B5A62-DE25-E84F-A86D-C82BAC81B80D}" type="parTrans" cxnId="{6193CA17-4B4D-8A43-A8C7-FAD5A8CC3D6D}">
      <dgm:prSet/>
      <dgm:spPr/>
      <dgm:t>
        <a:bodyPr/>
        <a:lstStyle/>
        <a:p>
          <a:endParaRPr lang="zh-CN" altLang="en-US"/>
        </a:p>
      </dgm:t>
    </dgm:pt>
    <dgm:pt modelId="{E6883C75-5550-2D4E-8BCB-01D775361779}" type="sibTrans" cxnId="{6193CA17-4B4D-8A43-A8C7-FAD5A8CC3D6D}">
      <dgm:prSet/>
      <dgm:spPr/>
      <dgm:t>
        <a:bodyPr/>
        <a:lstStyle/>
        <a:p>
          <a:endParaRPr lang="zh-CN" altLang="en-US"/>
        </a:p>
      </dgm:t>
    </dgm:pt>
    <dgm:pt modelId="{34D7947A-1412-304B-934B-C4D66BB500AA}">
      <dgm:prSet/>
      <dgm:spPr/>
      <dgm:t>
        <a:bodyPr/>
        <a:lstStyle/>
        <a:p>
          <a:r>
            <a:rPr kumimoji="1" lang="en-US" dirty="0"/>
            <a:t>Transformer</a:t>
          </a:r>
          <a:endParaRPr lang="zh-CN" dirty="0"/>
        </a:p>
      </dgm:t>
    </dgm:pt>
    <dgm:pt modelId="{2682FA91-FC8E-F042-873D-5225951E4D02}" type="parTrans" cxnId="{86E7ACC7-F048-404C-9079-DCCF07EA70A0}">
      <dgm:prSet/>
      <dgm:spPr/>
      <dgm:t>
        <a:bodyPr/>
        <a:lstStyle/>
        <a:p>
          <a:endParaRPr lang="zh-CN" altLang="en-US"/>
        </a:p>
      </dgm:t>
    </dgm:pt>
    <dgm:pt modelId="{4EB5D48B-7864-6740-88CD-77F4E35DB46B}" type="sibTrans" cxnId="{86E7ACC7-F048-404C-9079-DCCF07EA70A0}">
      <dgm:prSet/>
      <dgm:spPr/>
      <dgm:t>
        <a:bodyPr/>
        <a:lstStyle/>
        <a:p>
          <a:endParaRPr lang="zh-CN" altLang="en-US"/>
        </a:p>
      </dgm:t>
    </dgm:pt>
    <dgm:pt modelId="{E5BC7921-7665-124E-92A3-7FA3438BDBE9}">
      <dgm:prSet/>
      <dgm:spPr/>
      <dgm:t>
        <a:bodyPr/>
        <a:lstStyle/>
        <a:p>
          <a:r>
            <a:rPr kumimoji="1" lang="en-US" dirty="0"/>
            <a:t>MAE VIT </a:t>
          </a:r>
          <a:endParaRPr lang="zh-CN" dirty="0"/>
        </a:p>
      </dgm:t>
    </dgm:pt>
    <dgm:pt modelId="{584DD4A1-0097-0041-894A-D2971D1E454E}" type="parTrans" cxnId="{28ED0459-BA35-8841-97B7-9DFC24BD9137}">
      <dgm:prSet/>
      <dgm:spPr/>
      <dgm:t>
        <a:bodyPr/>
        <a:lstStyle/>
        <a:p>
          <a:endParaRPr lang="zh-CN" altLang="en-US"/>
        </a:p>
      </dgm:t>
    </dgm:pt>
    <dgm:pt modelId="{A605382C-1392-724A-9D89-25E48DAD9208}" type="sibTrans" cxnId="{28ED0459-BA35-8841-97B7-9DFC24BD9137}">
      <dgm:prSet/>
      <dgm:spPr/>
      <dgm:t>
        <a:bodyPr/>
        <a:lstStyle/>
        <a:p>
          <a:endParaRPr lang="zh-CN" altLang="en-US"/>
        </a:p>
      </dgm:t>
    </dgm:pt>
    <dgm:pt modelId="{E2CA5D62-D39F-644C-9D75-4A4707D83890}">
      <dgm:prSet/>
      <dgm:spPr/>
      <dgm:t>
        <a:bodyPr/>
        <a:lstStyle/>
        <a:p>
          <a:r>
            <a:rPr kumimoji="1" lang="en-US" dirty="0"/>
            <a:t>…</a:t>
          </a:r>
          <a:endParaRPr lang="zh-CN" dirty="0"/>
        </a:p>
      </dgm:t>
    </dgm:pt>
    <dgm:pt modelId="{4E5558FF-8508-924A-A1A8-0EB618E03C19}" type="parTrans" cxnId="{3914FFAB-3A94-ED44-8D33-CFA31A9C8A0D}">
      <dgm:prSet/>
      <dgm:spPr/>
      <dgm:t>
        <a:bodyPr/>
        <a:lstStyle/>
        <a:p>
          <a:endParaRPr lang="zh-CN" altLang="en-US"/>
        </a:p>
      </dgm:t>
    </dgm:pt>
    <dgm:pt modelId="{883B92F9-5343-C24A-8CED-AE2BB459AED8}" type="sibTrans" cxnId="{3914FFAB-3A94-ED44-8D33-CFA31A9C8A0D}">
      <dgm:prSet/>
      <dgm:spPr/>
      <dgm:t>
        <a:bodyPr/>
        <a:lstStyle/>
        <a:p>
          <a:endParaRPr lang="zh-CN" altLang="en-US"/>
        </a:p>
      </dgm:t>
    </dgm:pt>
    <dgm:pt modelId="{E439E56C-F016-8B44-9795-C0E81CB2ECFF}">
      <dgm:prSet/>
      <dgm:spPr/>
      <dgm:t>
        <a:bodyPr/>
        <a:lstStyle/>
        <a:p>
          <a:r>
            <a:rPr lang="zh-CN" altLang="en-US" dirty="0"/>
            <a:t>神经网络模型</a:t>
          </a:r>
        </a:p>
      </dgm:t>
    </dgm:pt>
    <dgm:pt modelId="{BA79E2D6-540A-184F-9A05-9C7CD4D080AF}" type="parTrans" cxnId="{479F91D8-477B-0D46-B2BD-D0DA766824DC}">
      <dgm:prSet/>
      <dgm:spPr/>
      <dgm:t>
        <a:bodyPr/>
        <a:lstStyle/>
        <a:p>
          <a:endParaRPr lang="zh-CN" altLang="en-US"/>
        </a:p>
      </dgm:t>
    </dgm:pt>
    <dgm:pt modelId="{3C963EC4-7856-C843-A1F7-71C0AA84E9CD}" type="sibTrans" cxnId="{479F91D8-477B-0D46-B2BD-D0DA766824DC}">
      <dgm:prSet/>
      <dgm:spPr/>
      <dgm:t>
        <a:bodyPr/>
        <a:lstStyle/>
        <a:p>
          <a:endParaRPr lang="zh-CN" altLang="en-US"/>
        </a:p>
      </dgm:t>
    </dgm:pt>
    <dgm:pt modelId="{6D230B40-27F1-684D-ACC3-16B39F150D4C}" type="pres">
      <dgm:prSet presAssocID="{B6BD9CD2-BB8A-BD46-A18A-46C1DEF3A4B1}" presName="Name0" presStyleCnt="0">
        <dgm:presLayoutVars>
          <dgm:dir/>
          <dgm:animLvl val="lvl"/>
          <dgm:resizeHandles val="exact"/>
        </dgm:presLayoutVars>
      </dgm:prSet>
      <dgm:spPr/>
    </dgm:pt>
    <dgm:pt modelId="{2E16BFA5-BF03-3845-915F-AB96DA0BCA32}" type="pres">
      <dgm:prSet presAssocID="{E439E56C-F016-8B44-9795-C0E81CB2ECFF}" presName="composite" presStyleCnt="0"/>
      <dgm:spPr/>
    </dgm:pt>
    <dgm:pt modelId="{975CC266-7A3D-544D-A365-1653CBF0B2B4}" type="pres">
      <dgm:prSet presAssocID="{E439E56C-F016-8B44-9795-C0E81CB2ECF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6AB35F1-AD48-AE42-AC1B-2A6BEB4E809D}" type="pres">
      <dgm:prSet presAssocID="{E439E56C-F016-8B44-9795-C0E81CB2ECF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193CA17-4B4D-8A43-A8C7-FAD5A8CC3D6D}" srcId="{E439E56C-F016-8B44-9795-C0E81CB2ECFF}" destId="{3838838E-03CC-554A-A068-40DABEB638E1}" srcOrd="2" destOrd="0" parTransId="{8B2B5A62-DE25-E84F-A86D-C82BAC81B80D}" sibTransId="{E6883C75-5550-2D4E-8BCB-01D775361779}"/>
    <dgm:cxn modelId="{973CE320-D903-624F-BB4B-7E4FF9D89F1B}" type="presOf" srcId="{34D7947A-1412-304B-934B-C4D66BB500AA}" destId="{F6AB35F1-AD48-AE42-AC1B-2A6BEB4E809D}" srcOrd="0" destOrd="3" presId="urn:microsoft.com/office/officeart/2005/8/layout/hList1"/>
    <dgm:cxn modelId="{1EFED722-3F6B-2E44-8440-A490D0B54468}" srcId="{E439E56C-F016-8B44-9795-C0E81CB2ECFF}" destId="{0D237577-8CE2-C94B-A1E1-6549FF7E50F6}" srcOrd="0" destOrd="0" parTransId="{67850A3E-37BA-0544-83EB-C24366F37E85}" sibTransId="{1E0E14EE-46F4-1D44-BD6A-0877682371F0}"/>
    <dgm:cxn modelId="{F340803E-6F77-134A-B2F3-D526D3CFA775}" srcId="{E439E56C-F016-8B44-9795-C0E81CB2ECFF}" destId="{357D557D-472C-FD47-B55D-0037FDDB09A8}" srcOrd="1" destOrd="0" parTransId="{4ECC40E4-B228-3A4C-A6D0-8EEFFFB1297A}" sibTransId="{9B1F51CF-6E16-524B-9708-8E0B386F2FC6}"/>
    <dgm:cxn modelId="{28ED0459-BA35-8841-97B7-9DFC24BD9137}" srcId="{E439E56C-F016-8B44-9795-C0E81CB2ECFF}" destId="{E5BC7921-7665-124E-92A3-7FA3438BDBE9}" srcOrd="4" destOrd="0" parTransId="{584DD4A1-0097-0041-894A-D2971D1E454E}" sibTransId="{A605382C-1392-724A-9D89-25E48DAD9208}"/>
    <dgm:cxn modelId="{5DCD5863-4888-5C45-8E48-BDEA0A941F05}" type="presOf" srcId="{357D557D-472C-FD47-B55D-0037FDDB09A8}" destId="{F6AB35F1-AD48-AE42-AC1B-2A6BEB4E809D}" srcOrd="0" destOrd="1" presId="urn:microsoft.com/office/officeart/2005/8/layout/hList1"/>
    <dgm:cxn modelId="{429B18A1-133F-1F44-A51F-B1A4E539A3C0}" type="presOf" srcId="{0D237577-8CE2-C94B-A1E1-6549FF7E50F6}" destId="{F6AB35F1-AD48-AE42-AC1B-2A6BEB4E809D}" srcOrd="0" destOrd="0" presId="urn:microsoft.com/office/officeart/2005/8/layout/hList1"/>
    <dgm:cxn modelId="{3914FFAB-3A94-ED44-8D33-CFA31A9C8A0D}" srcId="{E439E56C-F016-8B44-9795-C0E81CB2ECFF}" destId="{E2CA5D62-D39F-644C-9D75-4A4707D83890}" srcOrd="5" destOrd="0" parTransId="{4E5558FF-8508-924A-A1A8-0EB618E03C19}" sibTransId="{883B92F9-5343-C24A-8CED-AE2BB459AED8}"/>
    <dgm:cxn modelId="{357784B3-02AB-2A4D-80B6-7E526A83EA28}" type="presOf" srcId="{E439E56C-F016-8B44-9795-C0E81CB2ECFF}" destId="{975CC266-7A3D-544D-A365-1653CBF0B2B4}" srcOrd="0" destOrd="0" presId="urn:microsoft.com/office/officeart/2005/8/layout/hList1"/>
    <dgm:cxn modelId="{E34BE3BD-4F86-8549-93D2-581195C5321E}" type="presOf" srcId="{3838838E-03CC-554A-A068-40DABEB638E1}" destId="{F6AB35F1-AD48-AE42-AC1B-2A6BEB4E809D}" srcOrd="0" destOrd="2" presId="urn:microsoft.com/office/officeart/2005/8/layout/hList1"/>
    <dgm:cxn modelId="{86E7ACC7-F048-404C-9079-DCCF07EA70A0}" srcId="{E439E56C-F016-8B44-9795-C0E81CB2ECFF}" destId="{34D7947A-1412-304B-934B-C4D66BB500AA}" srcOrd="3" destOrd="0" parTransId="{2682FA91-FC8E-F042-873D-5225951E4D02}" sibTransId="{4EB5D48B-7864-6740-88CD-77F4E35DB46B}"/>
    <dgm:cxn modelId="{479F91D8-477B-0D46-B2BD-D0DA766824DC}" srcId="{B6BD9CD2-BB8A-BD46-A18A-46C1DEF3A4B1}" destId="{E439E56C-F016-8B44-9795-C0E81CB2ECFF}" srcOrd="0" destOrd="0" parTransId="{BA79E2D6-540A-184F-9A05-9C7CD4D080AF}" sibTransId="{3C963EC4-7856-C843-A1F7-71C0AA84E9CD}"/>
    <dgm:cxn modelId="{8690DEDC-2D3C-4748-9637-3B2841E3639F}" type="presOf" srcId="{E5BC7921-7665-124E-92A3-7FA3438BDBE9}" destId="{F6AB35F1-AD48-AE42-AC1B-2A6BEB4E809D}" srcOrd="0" destOrd="4" presId="urn:microsoft.com/office/officeart/2005/8/layout/hList1"/>
    <dgm:cxn modelId="{8EE1BCF0-2638-7342-9C33-138C51281E86}" type="presOf" srcId="{E2CA5D62-D39F-644C-9D75-4A4707D83890}" destId="{F6AB35F1-AD48-AE42-AC1B-2A6BEB4E809D}" srcOrd="0" destOrd="5" presId="urn:microsoft.com/office/officeart/2005/8/layout/hList1"/>
    <dgm:cxn modelId="{26E647F6-004B-644B-B908-AD508EDD9DA4}" type="presOf" srcId="{B6BD9CD2-BB8A-BD46-A18A-46C1DEF3A4B1}" destId="{6D230B40-27F1-684D-ACC3-16B39F150D4C}" srcOrd="0" destOrd="0" presId="urn:microsoft.com/office/officeart/2005/8/layout/hList1"/>
    <dgm:cxn modelId="{47B5F081-18BA-6D4F-8E4D-E3CC3B3D757B}" type="presParOf" srcId="{6D230B40-27F1-684D-ACC3-16B39F150D4C}" destId="{2E16BFA5-BF03-3845-915F-AB96DA0BCA32}" srcOrd="0" destOrd="0" presId="urn:microsoft.com/office/officeart/2005/8/layout/hList1"/>
    <dgm:cxn modelId="{EA447B4D-BF7F-2140-BAA7-1F0469A61A25}" type="presParOf" srcId="{2E16BFA5-BF03-3845-915F-AB96DA0BCA32}" destId="{975CC266-7A3D-544D-A365-1653CBF0B2B4}" srcOrd="0" destOrd="0" presId="urn:microsoft.com/office/officeart/2005/8/layout/hList1"/>
    <dgm:cxn modelId="{14B05176-010D-4346-86A8-207DE43B9F1A}" type="presParOf" srcId="{2E16BFA5-BF03-3845-915F-AB96DA0BCA32}" destId="{F6AB35F1-AD48-AE42-AC1B-2A6BEB4E80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33813-96B6-1441-894F-67C4B7DA97F6}">
      <dsp:nvSpPr>
        <dsp:cNvPr id="0" name=""/>
        <dsp:cNvSpPr/>
      </dsp:nvSpPr>
      <dsp:spPr>
        <a:xfrm rot="10800000">
          <a:off x="1273240" y="112"/>
          <a:ext cx="4647746" cy="4102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1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kern="1200"/>
            <a:t>我们拥有相对足够量的数据，</a:t>
          </a:r>
          <a:r>
            <a:rPr kumimoji="1" lang="en-US" sz="1200" kern="1200"/>
            <a:t>2 * 365</a:t>
          </a:r>
          <a:r>
            <a:rPr kumimoji="1" lang="zh-CN" sz="1200" kern="1200"/>
            <a:t> * </a:t>
          </a:r>
          <a:r>
            <a:rPr kumimoji="1" lang="en-US" sz="1200" kern="1200"/>
            <a:t>24</a:t>
          </a:r>
          <a:r>
            <a:rPr kumimoji="1" lang="zh-CN" sz="1200" kern="1200"/>
            <a:t> * </a:t>
          </a:r>
          <a:r>
            <a:rPr kumimoji="1" lang="en-US" sz="1200" kern="1200"/>
            <a:t>50</a:t>
          </a:r>
          <a:r>
            <a:rPr kumimoji="1" lang="zh-CN" sz="1200" kern="1200"/>
            <a:t> ～</a:t>
          </a:r>
          <a:r>
            <a:rPr kumimoji="1" lang="en-US" sz="1200" kern="1200"/>
            <a:t> 100w</a:t>
          </a:r>
          <a:endParaRPr lang="zh-CN" sz="1200" kern="1200"/>
        </a:p>
      </dsp:txBody>
      <dsp:txXfrm rot="10800000">
        <a:off x="1375807" y="112"/>
        <a:ext cx="4545179" cy="410268"/>
      </dsp:txXfrm>
    </dsp:sp>
    <dsp:sp modelId="{911ABBBE-2712-3D4B-B2C8-B61D3A10A933}">
      <dsp:nvSpPr>
        <dsp:cNvPr id="0" name=""/>
        <dsp:cNvSpPr/>
      </dsp:nvSpPr>
      <dsp:spPr>
        <a:xfrm>
          <a:off x="1068105" y="112"/>
          <a:ext cx="410268" cy="4102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F0B5A-0488-3A4B-8023-059273EF0A6C}">
      <dsp:nvSpPr>
        <dsp:cNvPr id="0" name=""/>
        <dsp:cNvSpPr/>
      </dsp:nvSpPr>
      <dsp:spPr>
        <a:xfrm rot="10800000">
          <a:off x="1273240" y="512948"/>
          <a:ext cx="4647746" cy="4102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17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kern="1200"/>
            <a:t>虽然存在不可避免的高频噪音与缺失值，但是数据质量整体尚优</a:t>
          </a:r>
          <a:endParaRPr lang="zh-CN" sz="1200" kern="1200"/>
        </a:p>
      </dsp:txBody>
      <dsp:txXfrm rot="10800000">
        <a:off x="1375807" y="512948"/>
        <a:ext cx="4545179" cy="410268"/>
      </dsp:txXfrm>
    </dsp:sp>
    <dsp:sp modelId="{11489AF0-F826-2442-A0F7-355D8136972F}">
      <dsp:nvSpPr>
        <dsp:cNvPr id="0" name=""/>
        <dsp:cNvSpPr/>
      </dsp:nvSpPr>
      <dsp:spPr>
        <a:xfrm>
          <a:off x="1068105" y="512948"/>
          <a:ext cx="410268" cy="4102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CC266-7A3D-544D-A365-1653CBF0B2B4}">
      <dsp:nvSpPr>
        <dsp:cNvPr id="0" name=""/>
        <dsp:cNvSpPr/>
      </dsp:nvSpPr>
      <dsp:spPr>
        <a:xfrm>
          <a:off x="0" y="63717"/>
          <a:ext cx="3474720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神经网络模型</a:t>
          </a:r>
        </a:p>
      </dsp:txBody>
      <dsp:txXfrm>
        <a:off x="0" y="63717"/>
        <a:ext cx="3474720" cy="345600"/>
      </dsp:txXfrm>
    </dsp:sp>
    <dsp:sp modelId="{F6AB35F1-AD48-AE42-AC1B-2A6BEB4E809D}">
      <dsp:nvSpPr>
        <dsp:cNvPr id="0" name=""/>
        <dsp:cNvSpPr/>
      </dsp:nvSpPr>
      <dsp:spPr>
        <a:xfrm>
          <a:off x="0" y="409317"/>
          <a:ext cx="3474720" cy="13505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LSTM</a:t>
          </a:r>
          <a:r>
            <a:rPr kumimoji="1" lang="zh-CN" sz="1200" kern="1200" dirty="0"/>
            <a:t>、</a:t>
          </a:r>
          <a:r>
            <a:rPr kumimoji="1" lang="en-US" sz="1200" kern="1200" dirty="0"/>
            <a:t>RNN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MLP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CNN</a:t>
          </a:r>
          <a:r>
            <a:rPr kumimoji="1" lang="zh-CN" sz="1200" kern="1200" dirty="0"/>
            <a:t>、</a:t>
          </a:r>
          <a:r>
            <a:rPr kumimoji="1" lang="en-US" sz="1200" kern="1200" dirty="0"/>
            <a:t>TCN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Transformer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MAE VIT 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200" kern="1200" dirty="0"/>
            <a:t>…</a:t>
          </a:r>
          <a:endParaRPr lang="zh-CN" sz="1200" kern="1200" dirty="0"/>
        </a:p>
      </dsp:txBody>
      <dsp:txXfrm>
        <a:off x="0" y="409317"/>
        <a:ext cx="3474720" cy="1350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7E4C9-A609-4D13-BB5E-2D18600F963C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4818D-BFAA-4966-A8C0-EDCEDF819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00E8F-84A6-4602-A1F1-7C8BC63584A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410C0-F40B-4426-BB6A-5AD9F1D8B0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21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42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61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82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103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324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545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764" algn="l" defTabSz="9144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另一方米哦按，我们注意到数据中存在高频噪音，能不能通过消除高频噪音来优化模型的效果呢？</a:t>
            </a:r>
            <a:endParaRPr kumimoji="1" lang="en-US" altLang="zh-CN" dirty="0"/>
          </a:p>
          <a:p>
            <a:r>
              <a:rPr kumimoji="1" lang="zh-CN" altLang="en-US" dirty="0"/>
              <a:t>消除噪音的方式有很多，例如 滑窗平滑、低通滤波器 或者使用 人工智能模型等。</a:t>
            </a:r>
            <a:endParaRPr kumimoji="1" lang="en-US" altLang="zh-CN" dirty="0"/>
          </a:p>
          <a:p>
            <a:r>
              <a:rPr kumimoji="1" lang="zh-CN" altLang="en-US" dirty="0"/>
              <a:t>这里我们使用模型对标签做平滑处理，可以进一步得到</a:t>
            </a:r>
            <a:r>
              <a:rPr kumimoji="1" lang="en-US" altLang="zh-CN" dirty="0"/>
              <a:t>0.1</a:t>
            </a:r>
            <a:r>
              <a:rPr kumimoji="1" lang="zh-CN" altLang="en-US" dirty="0"/>
              <a:t>分的提升。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4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接下来是改进思路。对于之前遇到的风向标签的问题，我们也可以通过预测风向的变化值来解决。</a:t>
            </a:r>
            <a:endParaRPr kumimoji="1" lang="en-US" altLang="zh-CN" dirty="0"/>
          </a:p>
          <a:p>
            <a:r>
              <a:rPr kumimoji="1" lang="zh-CN" altLang="en-US" dirty="0"/>
              <a:t>另一方面，从</a:t>
            </a:r>
            <a:r>
              <a:rPr kumimoji="1" lang="en-US" altLang="zh-CN" dirty="0"/>
              <a:t>ab</a:t>
            </a:r>
            <a:r>
              <a:rPr kumimoji="1" lang="zh-CN" altLang="en-US" dirty="0"/>
              <a:t>榜分数可以看出，</a:t>
            </a:r>
            <a:r>
              <a:rPr kumimoji="1" lang="en-US" altLang="zh-CN" dirty="0"/>
              <a:t>ab</a:t>
            </a:r>
            <a:r>
              <a:rPr kumimoji="1" lang="zh-CN" altLang="en-US" dirty="0"/>
              <a:t>榜数据的分布的差异还是很大的，通过添加正则化优化模型，应该可以提升模型的泛化能力。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020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至于模型改进的思路。</a:t>
            </a:r>
            <a:endParaRPr kumimoji="1" lang="en-US" altLang="zh-CN" dirty="0"/>
          </a:p>
          <a:p>
            <a:r>
              <a:rPr kumimoji="1" lang="zh-CN" altLang="en-US" dirty="0"/>
              <a:t>由于我参赛时间很晚，正式开始做比赛的时候比赛已经快结束了，因此还留有很多模型方面的思路没有探索。</a:t>
            </a:r>
            <a:endParaRPr kumimoji="1" lang="en-US" altLang="zh-CN" dirty="0"/>
          </a:p>
          <a:p>
            <a:r>
              <a:rPr kumimoji="1" lang="zh-CN" altLang="en-US" dirty="0"/>
              <a:t>例如 例如多专家网络，让不同的专家网络来处理不同的风况。</a:t>
            </a:r>
            <a:endParaRPr kumimoji="1" lang="en-US" altLang="zh-CN" dirty="0"/>
          </a:p>
          <a:p>
            <a:r>
              <a:rPr kumimoji="1" lang="zh-CN" altLang="en-US" dirty="0"/>
              <a:t>对于序列问题来说，预训练是一种很好的选择，</a:t>
            </a:r>
            <a:r>
              <a:rPr kumimoji="1" lang="en-US" altLang="zh-CN" dirty="0"/>
              <a:t>encoder-decoder</a:t>
            </a:r>
            <a:r>
              <a:rPr kumimoji="1" lang="zh-CN" altLang="en-US" dirty="0"/>
              <a:t>的结构也很适合进行预训练。</a:t>
            </a:r>
            <a:endParaRPr kumimoji="1" lang="en-US" altLang="zh-CN" dirty="0"/>
          </a:p>
          <a:p>
            <a:r>
              <a:rPr kumimoji="1" lang="zh-CN" altLang="en-US" dirty="0"/>
              <a:t>多目标学习可以对网络起到正则化的作用，而不同机组间的时空信息也同样能提升模型的效果。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6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以上是我比赛答辩的所有内容，最后感谢宝安区人民政府、中国信通院以及哈电风能，谢谢大家。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各位评委老师上午好，以上是我们的团队介绍。这是我今年第三次来深圳参加比赛，也是第二次参加信通院参与主办的比赛。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以上是我去年开始，零基础打比赛拿过的一些国内外奖项。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本次比赛的数据包含了两年范围内的 机舱内部风况、外部因素 以及 发电功率。我们的目标是通过过去一个小时内的数据，预测未来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分钟的风速、风向。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0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序列预测问题上，我们主要有两种预测方式，一种是通过逐点预测的方式建模，这种方式缺点是误差会逐步累积。另一种方式则是通过神经网络模型，直接使用序列来预测序列。在这一次比赛中，我们拥有较为充足的数据量，虽然存在缺失值和噪音，但是整体的数据质量较好，因此我们选择了使用神经网络模型来进行建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8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在特征工程方面，我们通过 模型 端到端得来学习站点的 词向量表示，通过神经网络模型来自动学习序列中蕴含的信号。</a:t>
            </a:r>
            <a:endParaRPr kumimoji="1" lang="en-US" altLang="zh-CN" dirty="0"/>
          </a:p>
          <a:p>
            <a:r>
              <a:rPr kumimoji="1" lang="zh-CN" altLang="en-US" dirty="0"/>
              <a:t>手工特征方面，我们将风速、风向转换为了 风速在垂直方向上的两个分量。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94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以上是我们的模型结构。</a:t>
            </a:r>
            <a:endParaRPr kumimoji="1" lang="en-US" altLang="zh-CN" dirty="0"/>
          </a:p>
          <a:p>
            <a:r>
              <a:rPr kumimoji="1" lang="zh-CN" altLang="en-US" dirty="0"/>
              <a:t>我们提出的是一种比较泛用性的框架，首先通过 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 提取序列中的信息，获得 序列的 向量 表示。接着通过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来提取信息，预测未来一段时间内的序列。这里的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可以采取多种模型结构，例如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MLP</a:t>
            </a:r>
            <a:r>
              <a:rPr kumimoji="1" lang="zh-CN" altLang="en-US" dirty="0"/>
              <a:t>，以及它们的组合。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4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下面是我们比赛中的优化过程。</a:t>
            </a:r>
            <a:endParaRPr kumimoji="1" lang="en-US" altLang="zh-CN" dirty="0"/>
          </a:p>
          <a:p>
            <a:r>
              <a:rPr kumimoji="1" lang="zh-CN" altLang="en-US" dirty="0"/>
              <a:t>观察数据后我们可以发现，对于风向标签来说，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与</a:t>
            </a:r>
            <a:r>
              <a:rPr kumimoji="1" lang="en-US" altLang="zh-CN" dirty="0"/>
              <a:t>1</a:t>
            </a:r>
            <a:r>
              <a:rPr kumimoji="1" lang="zh-CN" altLang="en-US" dirty="0"/>
              <a:t>是等价的，因此会出现风向数据突然由</a:t>
            </a:r>
            <a:r>
              <a:rPr kumimoji="1" lang="en-US" altLang="zh-CN" dirty="0"/>
              <a:t>0</a:t>
            </a:r>
            <a:r>
              <a:rPr kumimoji="1" lang="zh-CN" altLang="en-US" dirty="0"/>
              <a:t>变为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的情况。</a:t>
            </a:r>
            <a:endParaRPr kumimoji="1" lang="en-US" altLang="zh-CN" dirty="0"/>
          </a:p>
          <a:p>
            <a:r>
              <a:rPr kumimoji="1" lang="zh-CN" altLang="en-US" dirty="0"/>
              <a:t>这种情况下我们有多种处理方式，例如 修改损失函数 或者 修改预测标签 。</a:t>
            </a:r>
            <a:endParaRPr kumimoji="1" lang="en-US" altLang="zh-CN" dirty="0"/>
          </a:p>
          <a:p>
            <a:r>
              <a:rPr kumimoji="1" lang="zh-CN" altLang="en-US" dirty="0"/>
              <a:t>比赛中我们将预测的标签由 风速 和 风向 改为 风速的垂直方向上的分量，在预测阶段我们可以通过计算重新得到风速与风向。</a:t>
            </a:r>
            <a:endParaRPr kumimoji="1" lang="en-US" altLang="zh-CN" dirty="0"/>
          </a:p>
          <a:p>
            <a:r>
              <a:rPr kumimoji="1" lang="zh-CN" altLang="en-US" dirty="0"/>
              <a:t>在这一次优化后，我们的提交直接取得了</a:t>
            </a:r>
            <a:r>
              <a:rPr kumimoji="1" lang="en-US" altLang="zh-CN" dirty="0"/>
              <a:t>a</a:t>
            </a:r>
            <a:r>
              <a:rPr kumimoji="1" lang="zh-CN" altLang="en-US" dirty="0"/>
              <a:t>榜第一名的成绩，一直保持到初赛结束。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34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以上是改进后的风向预测效果，可以看到改进前模型会预测</a:t>
            </a:r>
            <a:r>
              <a:rPr kumimoji="1" lang="en-US" altLang="zh-CN" dirty="0"/>
              <a:t>0.5</a:t>
            </a:r>
            <a:r>
              <a:rPr kumimoji="1" lang="zh-CN" altLang="en-US" dirty="0"/>
              <a:t>，产生了较大的误差，而改进后的效果则好了很多。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10C0-F40B-4426-BB6A-5AD9F1D8B0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0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3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0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557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>
            <a:fillRect/>
          </a:stretch>
        </p:blipFill>
        <p:spPr>
          <a:xfrm>
            <a:off x="246268" y="277094"/>
            <a:ext cx="668131" cy="5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0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36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9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9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9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3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84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F6222-18AB-4E7A-9CF1-89C2CFB719C5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9DA14-A8AF-4FEC-83B7-8955637B0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3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"/>
          <a:stretch>
            <a:fillRect/>
          </a:stretch>
        </p:blipFill>
        <p:spPr>
          <a:xfrm>
            <a:off x="95087" y="53486"/>
            <a:ext cx="12001827" cy="67510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35900" r="28298" b="59193"/>
          <a:stretch>
            <a:fillRect/>
          </a:stretch>
        </p:blipFill>
        <p:spPr>
          <a:xfrm>
            <a:off x="1047660" y="429272"/>
            <a:ext cx="5173604" cy="3058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60477" y="4917608"/>
            <a:ext cx="3994358" cy="67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13"/>
              </a:lnSpc>
            </a:pPr>
            <a:r>
              <a:rPr lang="zh-CN" altLang="en-US" sz="1969" b="1" spc="196" dirty="0">
                <a:solidFill>
                  <a:schemeClr val="bg1"/>
                </a:solidFill>
              </a:rPr>
              <a:t>团队名称：</a:t>
            </a:r>
            <a:r>
              <a:rPr lang="zh-CN" altLang="en-US" sz="1969" spc="196" dirty="0">
                <a:solidFill>
                  <a:schemeClr val="bg1"/>
                </a:solidFill>
              </a:rPr>
              <a:t>包子科技</a:t>
            </a:r>
            <a:r>
              <a:rPr lang="en-US" altLang="zh-CN" sz="1969" spc="196" dirty="0">
                <a:solidFill>
                  <a:schemeClr val="bg1"/>
                </a:solidFill>
              </a:rPr>
              <a:t>AI</a:t>
            </a:r>
            <a:r>
              <a:rPr lang="zh-CN" altLang="en-US" sz="1969" spc="196" dirty="0">
                <a:solidFill>
                  <a:schemeClr val="bg1"/>
                </a:solidFill>
              </a:rPr>
              <a:t> </a:t>
            </a:r>
            <a:r>
              <a:rPr lang="en-US" altLang="zh-CN" sz="1969" spc="196" dirty="0">
                <a:solidFill>
                  <a:schemeClr val="bg1"/>
                </a:solidFill>
              </a:rPr>
              <a:t>lab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>
            <a:fillRect/>
          </a:stretch>
        </p:blipFill>
        <p:spPr>
          <a:xfrm>
            <a:off x="379992" y="357054"/>
            <a:ext cx="589015" cy="51812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10551" y="2268906"/>
            <a:ext cx="4970525" cy="143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13"/>
              </a:lnSpc>
            </a:pPr>
            <a:r>
              <a:rPr lang="zh-CN" altLang="en-US" sz="3938" b="1" spc="196" dirty="0">
                <a:solidFill>
                  <a:schemeClr val="bg1"/>
                </a:solidFill>
              </a:rPr>
              <a:t>机组数据驱动的风电场短期风况预测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84887" y="4944231"/>
            <a:ext cx="2355984" cy="67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13"/>
              </a:lnSpc>
            </a:pPr>
            <a:r>
              <a:rPr lang="zh-CN" altLang="en-US" sz="1969" b="1" spc="196" dirty="0">
                <a:solidFill>
                  <a:schemeClr val="bg1"/>
                </a:solidFill>
              </a:rPr>
              <a:t>演讲人：</a:t>
            </a:r>
            <a:r>
              <a:rPr lang="en-US" altLang="zh-CN" sz="1969" spc="196" dirty="0">
                <a:solidFill>
                  <a:schemeClr val="bg1"/>
                </a:solidFill>
              </a:rPr>
              <a:t> </a:t>
            </a:r>
            <a:r>
              <a:rPr lang="zh-CN" altLang="en-US" sz="1969" spc="196" dirty="0">
                <a:solidFill>
                  <a:schemeClr val="bg1"/>
                </a:solidFill>
              </a:rPr>
              <a:t>周远哲</a:t>
            </a:r>
            <a:endParaRPr lang="en-US" altLang="zh-CN" sz="1969" spc="196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"/>
    </mc:Choice>
    <mc:Fallback>
      <p:transition spd="slow" advTm="12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优化过程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585301-F963-0B40-9670-FFF09B81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6" y="1501532"/>
            <a:ext cx="10060725" cy="486373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风速数据、风速标签中存在很大的随机噪音，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导致模型难以学习到有效信号。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可行方案 ：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滑窗平滑</a:t>
            </a:r>
            <a:endParaRPr kumimoji="1" lang="en-US" altLang="zh-CN" sz="1975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去噪算法例如 低通滤波器</a:t>
            </a:r>
            <a:endParaRPr kumimoji="1" lang="en-US" altLang="zh-CN" sz="1975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神经网络 </a:t>
            </a:r>
            <a:r>
              <a:rPr kumimoji="1" lang="en-US" altLang="zh-CN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Autoencoder</a:t>
            </a:r>
          </a:p>
          <a:p>
            <a:pPr marL="907255" lvl="1" indent="-457200">
              <a:buFont typeface="+mj-lt"/>
              <a:buAutoNum type="arabicPeriod"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解决方案 </a:t>
            </a:r>
            <a:r>
              <a:rPr kumimoji="1" lang="zh-CN" altLang="en-US" sz="19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通过替换不同的</a:t>
            </a:r>
            <a:r>
              <a:rPr kumimoji="1" lang="en-US" altLang="zh-CN" sz="19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encoder-decoder</a:t>
            </a:r>
            <a:r>
              <a:rPr kumimoji="1" lang="zh-CN" altLang="en-US" sz="19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结构，训练多种模型。使用模型预测训练集标签，将预测得到的标签与训练集标签加权融合，做平滑处理。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效果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28.55 -&gt; 28.63</a:t>
            </a:r>
          </a:p>
          <a:p>
            <a:pPr marL="450055" lvl="1" indent="0">
              <a:buNone/>
            </a:pP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	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分数进一步提升，单模型分数超过了之前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	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所有模型融合的分数。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6111DFC-13CC-AD4D-8C8E-63630DED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691" y="1498454"/>
            <a:ext cx="3643814" cy="235776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102A67-3DE3-5448-9F06-848CE4BE40F1}"/>
              </a:ext>
            </a:extLst>
          </p:cNvPr>
          <p:cNvSpPr txBox="1"/>
          <p:nvPr/>
        </p:nvSpPr>
        <p:spPr>
          <a:xfrm>
            <a:off x="9136260" y="3837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风速序列</a:t>
            </a:r>
          </a:p>
        </p:txBody>
      </p:sp>
    </p:spTree>
    <p:extLst>
      <p:ext uri="{BB962C8B-B14F-4D97-AF65-F5344CB8AC3E}">
        <p14:creationId xmlns:p14="http://schemas.microsoft.com/office/powerpoint/2010/main" val="285478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改进思路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373B8B7-FE97-2544-AD6D-7D535B63C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856" y="1501532"/>
                <a:ext cx="10060725" cy="4499082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2362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风向跳点问题的改进思路：</a:t>
                </a:r>
                <a:endParaRPr kumimoji="1" lang="en-US" altLang="zh-CN" sz="2362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r>
                  <a:rPr kumimoji="1" lang="zh-CN" altLang="en-US" sz="1969" b="1" dirty="0">
                    <a:solidFill>
                      <a:schemeClr val="accent6">
                        <a:lumMod val="75000"/>
                      </a:schemeClr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将风向标签改为风向变化率</a:t>
                </a:r>
                <a:r>
                  <a:rPr kumimoji="1" lang="en-US" altLang="zh-CN" sz="1969" dirty="0">
                    <a:solidFill>
                      <a:schemeClr val="accent6">
                        <a:lumMod val="75000"/>
                      </a:schemeClr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	</a:t>
                </a:r>
              </a:p>
              <a:p>
                <a:pPr marL="45005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969" i="1" smtClean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en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ⅆ</m:t>
                          </m:r>
                          <m:r>
                            <a:rPr kumimoji="1" lang="zh-CN" altLang="en-US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i</m:t>
                          </m:r>
                        </m:sub>
                      </m:sSub>
                      <m:r>
                        <a:rPr kumimoji="1" lang="en-US" altLang="zh-CN" sz="1969" i="1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=</m:t>
                      </m:r>
                      <m:r>
                        <a:rPr kumimoji="1" lang="zh-CN" altLang="en-US" sz="1969" i="1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zh-CN" altLang="en-US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i</m:t>
                          </m:r>
                          <m: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969" i="1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zh-CN" altLang="en-US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969" i="1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r>
                  <a:rPr kumimoji="1" lang="zh-CN" altLang="en-US" sz="1969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通过对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969" i="1" smtClean="0">
                            <a:latin typeface="Cambria Math" panose="02040503050406030204" pitchFamily="18" charset="0"/>
                            <a:ea typeface="Hiragino Sans GB W3" panose="020B0300000000000000" pitchFamily="34" charset="-128"/>
                          </a:rPr>
                        </m:ctrlPr>
                      </m:sSubPr>
                      <m:e>
                        <m:r>
                          <a:rPr kumimoji="1" lang="en" altLang="zh-CN" sz="1969" i="1">
                            <a:latin typeface="Cambria Math" panose="02040503050406030204" pitchFamily="18" charset="0"/>
                            <a:ea typeface="Hiragino Sans GB W3" panose="020B0300000000000000" pitchFamily="34" charset="-128"/>
                          </a:rPr>
                          <m:t>ⅆ</m:t>
                        </m:r>
                        <m:r>
                          <a:rPr kumimoji="1" lang="zh-CN" altLang="en-US" sz="1969" i="1">
                            <a:latin typeface="Cambria Math" panose="02040503050406030204" pitchFamily="18" charset="0"/>
                            <a:ea typeface="Hiragino Sans GB W3" panose="020B0300000000000000" pitchFamily="34" charset="-128"/>
                          </a:rPr>
                          <m:t>风向</m:t>
                        </m:r>
                      </m:e>
                      <m:sub>
                        <m:r>
                          <a:rPr kumimoji="1" lang="en-US" altLang="zh-CN" sz="1969" b="0" i="1" smtClean="0">
                            <a:latin typeface="Cambria Math" panose="02040503050406030204" pitchFamily="18" charset="0"/>
                            <a:ea typeface="Hiragino Sans GB W3" panose="020B03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969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进行裁剪，保证风向变化率的连续性，来解决这个问题。</a:t>
                </a: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en-US" altLang="zh-CN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A</a:t>
                </a:r>
                <a:r>
                  <a:rPr kumimoji="1" lang="zh-CN" altLang="en-US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榜</a:t>
                </a:r>
                <a:r>
                  <a:rPr kumimoji="1" lang="en-US" altLang="zh-CN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28.63 </a:t>
                </a:r>
                <a:r>
                  <a:rPr kumimoji="1" lang="zh-CN" altLang="en-US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分</a:t>
                </a:r>
                <a:r>
                  <a:rPr kumimoji="1" lang="en-US" altLang="zh-CN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-&gt; B</a:t>
                </a:r>
                <a:r>
                  <a:rPr kumimoji="1" lang="zh-CN" altLang="en-US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榜</a:t>
                </a:r>
                <a:r>
                  <a:rPr kumimoji="1" lang="en-US" altLang="zh-CN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</a:t>
                </a:r>
                <a:r>
                  <a:rPr lang="en-US" altLang="zh-CN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34.88</a:t>
                </a:r>
                <a:r>
                  <a:rPr lang="zh-CN" altLang="en-US" sz="2381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 分</a:t>
                </a:r>
                <a:endParaRPr lang="en-US" altLang="zh-CN" sz="2381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r>
                  <a:rPr kumimoji="1" lang="en-US" altLang="zh-CN" sz="1968" dirty="0">
                    <a:solidFill>
                      <a:srgbClr val="0070C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A</a:t>
                </a:r>
                <a:r>
                  <a:rPr kumimoji="1" lang="zh-CN" altLang="en-US" sz="1968" dirty="0">
                    <a:solidFill>
                      <a:srgbClr val="0070C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榜的分数</a:t>
                </a:r>
                <a:r>
                  <a:rPr kumimoji="1" lang="zh-CN" altLang="en-US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更贴近</a:t>
                </a:r>
                <a:r>
                  <a:rPr kumimoji="1" lang="zh-CN" altLang="en-US" sz="1968" dirty="0">
                    <a:solidFill>
                      <a:srgbClr val="0070C0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线下验证集的分数</a:t>
                </a:r>
                <a:r>
                  <a:rPr kumimoji="1" lang="zh-CN" altLang="en-US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。</a:t>
                </a:r>
                <a:endParaRPr kumimoji="1" lang="en-US" altLang="zh-CN" sz="1968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r>
                  <a:rPr kumimoji="1" lang="en-US" altLang="zh-CN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B</a:t>
                </a:r>
                <a:r>
                  <a:rPr kumimoji="1" lang="zh-CN" altLang="en-US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榜的数据则相对</a:t>
                </a:r>
                <a:r>
                  <a:rPr kumimoji="1" lang="en-US" altLang="zh-CN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A</a:t>
                </a:r>
                <a:r>
                  <a:rPr kumimoji="1" lang="zh-CN" altLang="en-US" sz="1968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榜数据更为简单，在数据分布上存在差异。模型过度拟合了训练集的数据分布。</a:t>
                </a:r>
                <a:endParaRPr kumimoji="1" lang="en-US" altLang="zh-CN" sz="1968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450055" lvl="1" indent="0">
                  <a:buNone/>
                </a:pPr>
                <a:r>
                  <a:rPr kumimoji="1" lang="zh-CN" altLang="en-US" sz="1968" b="1" dirty="0">
                    <a:solidFill>
                      <a:schemeClr val="accent6">
                        <a:lumMod val="75000"/>
                      </a:schemeClr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增加正则化，提升泛化能力。</a:t>
                </a:r>
                <a:endParaRPr kumimoji="1" lang="en-US" altLang="zh-CN" sz="1968" b="1" dirty="0">
                  <a:solidFill>
                    <a:schemeClr val="accent6">
                      <a:lumMod val="7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373B8B7-FE97-2544-AD6D-7D535B63C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56" y="1501532"/>
                <a:ext cx="10060725" cy="4499082"/>
              </a:xfrm>
              <a:blipFill>
                <a:blip r:embed="rId4"/>
                <a:stretch>
                  <a:fillRect l="-884" t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41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2608066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模型改进思路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373B8B7-FE97-2544-AD6D-7D535B63C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6" y="1501532"/>
            <a:ext cx="10060725" cy="4499082"/>
          </a:xfrm>
        </p:spPr>
        <p:txBody>
          <a:bodyPr>
            <a:normAutofit/>
          </a:bodyPr>
          <a:lstStyle/>
          <a:p>
            <a:r>
              <a:rPr kumimoji="1" lang="zh-CN" altLang="en-US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多专家网络</a:t>
            </a:r>
            <a:endParaRPr kumimoji="1" lang="en-US" altLang="zh-CN" sz="2143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通过引入不同的专家网络和注意力机制，更好地应对不同的风况场景。</a:t>
            </a:r>
            <a:endParaRPr kumimoji="1" lang="en-US" altLang="zh-CN" sz="190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预训练模型、迁移学习</a:t>
            </a:r>
            <a:endParaRPr kumimoji="1" lang="en-US" altLang="zh-CN" sz="2143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整合全国不同风电厂的数据，做大规模预训练。在特定场景进行</a:t>
            </a:r>
            <a:r>
              <a:rPr kumimoji="1" lang="en-US" altLang="zh-CN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finetune</a:t>
            </a:r>
            <a:r>
              <a:rPr kumimoji="1" lang="zh-CN" altLang="en-US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，在缺乏数据积累的情况下可以起到更好的效果。</a:t>
            </a:r>
            <a:endParaRPr kumimoji="1" lang="en-US" altLang="zh-CN" sz="190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多目标学习</a:t>
            </a:r>
            <a:endParaRPr kumimoji="1" lang="en-US" altLang="zh-CN" sz="2143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通过多目标学习，对模型的参数起到正则化的效果，提升泛化能力。</a:t>
            </a:r>
            <a:endParaRPr kumimoji="1" lang="en-US" altLang="zh-CN" sz="190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整合多机组的时空信息（</a:t>
            </a:r>
            <a:r>
              <a:rPr kumimoji="1" lang="en-US" altLang="zh-CN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GNN</a:t>
            </a:r>
            <a:r>
              <a:rPr kumimoji="1" lang="zh-CN" altLang="en-US" sz="2143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或 聚合特征）</a:t>
            </a:r>
            <a:endParaRPr kumimoji="1" lang="en-US" altLang="zh-CN" sz="2143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sz="190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同一风场内的不同机组间存在时空关联。同时引入更多的信息，效果自然会得到提升。</a:t>
            </a:r>
            <a:endParaRPr kumimoji="1" lang="en-US" altLang="zh-CN" sz="190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2143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……</a:t>
            </a:r>
          </a:p>
          <a:p>
            <a:pPr marL="450055" lvl="1" indent="0">
              <a:buNone/>
            </a:pPr>
            <a:endParaRPr kumimoji="1" lang="en-US" altLang="zh-CN" sz="174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195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"/>
          <a:stretch>
            <a:fillRect/>
          </a:stretch>
        </p:blipFill>
        <p:spPr>
          <a:xfrm>
            <a:off x="95087" y="53486"/>
            <a:ext cx="12001827" cy="6751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35900" r="28298" b="59193"/>
          <a:stretch>
            <a:fillRect/>
          </a:stretch>
        </p:blipFill>
        <p:spPr>
          <a:xfrm>
            <a:off x="1047660" y="429272"/>
            <a:ext cx="5173604" cy="3058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>
            <a:fillRect/>
          </a:stretch>
        </p:blipFill>
        <p:spPr>
          <a:xfrm>
            <a:off x="379992" y="357054"/>
            <a:ext cx="589015" cy="518127"/>
          </a:xfrm>
          <a:prstGeom prst="rect">
            <a:avLst/>
          </a:prstGeom>
        </p:spPr>
      </p:pic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1962045" y="2678401"/>
            <a:ext cx="7701447" cy="109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497" b="1" spc="196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</a:rPr>
              <a:t>THANK  YOU</a:t>
            </a:r>
            <a:endParaRPr lang="zh-CN" altLang="en-US" sz="6497" b="1" spc="196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810F8EB7-9940-1E4D-B5FF-B78019E3D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b="10639"/>
          <a:stretch>
            <a:fillRect/>
          </a:stretch>
        </p:blipFill>
        <p:spPr>
          <a:xfrm rot="340667">
            <a:off x="2800568" y="2643526"/>
            <a:ext cx="1667441" cy="1665879"/>
          </a:xfrm>
          <a:prstGeom prst="ellipse">
            <a:avLst/>
          </a:prstGeom>
          <a:ln w="9525"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21" name="图片占位符 8">
            <a:extLst>
              <a:ext uri="{FF2B5EF4-FFF2-40B4-BE49-F238E27FC236}">
                <a16:creationId xmlns:a16="http://schemas.microsoft.com/office/drawing/2014/main" id="{88F7EC71-F751-DD40-9DC8-ABA8F19A5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0870"/>
          <a:stretch>
            <a:fillRect/>
          </a:stretch>
        </p:blipFill>
        <p:spPr>
          <a:xfrm>
            <a:off x="7490896" y="2643528"/>
            <a:ext cx="1665879" cy="1665879"/>
          </a:xfrm>
          <a:prstGeom prst="ellipse">
            <a:avLst/>
          </a:prstGeom>
          <a:ln w="9525"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721A7EB-D024-F64B-8675-D1F4277F3838}"/>
              </a:ext>
            </a:extLst>
          </p:cNvPr>
          <p:cNvSpPr txBox="1"/>
          <p:nvPr/>
        </p:nvSpPr>
        <p:spPr>
          <a:xfrm>
            <a:off x="6511905" y="4663029"/>
            <a:ext cx="3913111" cy="148993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Lato Light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ts val="394"/>
              </a:spcBef>
              <a:buNone/>
            </a:pPr>
            <a:r>
              <a:rPr lang="zh-CN" altLang="en-US" sz="196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曾融</a:t>
            </a:r>
            <a:endParaRPr lang="en-US" altLang="zh-CN" sz="196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70000"/>
              </a:lnSpc>
              <a:spcBef>
                <a:spcPts val="394"/>
              </a:spcBef>
              <a:buNone/>
            </a:pPr>
            <a:r>
              <a:rPr lang="zh-CN" altLang="en-US" sz="196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中国平安财产保险总部 </a:t>
            </a:r>
            <a:endParaRPr lang="en-US" altLang="zh-CN" sz="196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94"/>
              </a:spcBef>
              <a:buNone/>
            </a:pPr>
            <a:r>
              <a:rPr lang="zh-CN" altLang="en-US" sz="196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英国伦敦大学国王学院</a:t>
            </a:r>
            <a:endParaRPr lang="en-US" altLang="zh-CN" sz="196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94"/>
              </a:spcBef>
              <a:buNone/>
            </a:pPr>
            <a:r>
              <a:rPr lang="zh-CN" altLang="en-US" sz="1969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金融科技 硕士研究生</a:t>
            </a:r>
            <a:endParaRPr lang="en-US" altLang="zh-CN" sz="196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77F477C-2403-9E47-A1C0-F9F52FBA3614}"/>
              </a:ext>
            </a:extLst>
          </p:cNvPr>
          <p:cNvSpPr txBox="1"/>
          <p:nvPr/>
        </p:nvSpPr>
        <p:spPr>
          <a:xfrm>
            <a:off x="2197024" y="4663029"/>
            <a:ext cx="2874530" cy="148993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Lato Light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394"/>
              </a:spcBef>
              <a:buNone/>
            </a:pPr>
            <a:r>
              <a:rPr lang="zh-CN" altLang="en-US" sz="196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周远哲</a:t>
            </a:r>
            <a:endParaRPr lang="en-US" altLang="zh-CN" sz="1969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94"/>
              </a:spcBef>
              <a:buNone/>
            </a:pPr>
            <a:r>
              <a:rPr lang="zh-CN" altLang="en-US" sz="196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 算法工程师</a:t>
            </a:r>
            <a:endParaRPr lang="en-US" altLang="zh-CN" sz="1969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94"/>
              </a:spcBef>
              <a:buNone/>
            </a:pPr>
            <a:r>
              <a:rPr lang="zh-CN" altLang="en-US" sz="1772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数学硕士</a:t>
            </a:r>
            <a:endParaRPr lang="en-US" altLang="zh-CN" sz="1772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36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"/>
    </mc:Choice>
    <mc:Fallback>
      <p:transition spd="slow" advTm="7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D506016-E0F6-CA4E-A204-F7F845FA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49" y="1274578"/>
            <a:ext cx="9867648" cy="5089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年三月份开始，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基础开始打比赛，收获了一些奖项，包括：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Kaggle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Jane Street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金融量化大赛 冠军 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微信大数据比赛挑战赛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亚军 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中国平安 保险科技挑战赛 冠军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智慧海洋挑战赛 亚军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百度螺旋桨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RNA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结构预测 亚军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Booking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challenge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ACM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workshop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季军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腾讯广告算法大赛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13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名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2021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OPPO AI5G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信道压缩比赛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基因工程挑战赛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GEAC 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Kaggle DFDC 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铜牌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2020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新网银行金融科技挑战赛 </a:t>
            </a:r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top 1%</a:t>
            </a: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2013</a:t>
            </a:r>
            <a:r>
              <a:rPr kumimoji="1" lang="zh-CN" altLang="en-US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全国大学生数学竞赛 一等奖</a:t>
            </a:r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CN" sz="1575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</a:t>
            </a:r>
          </a:p>
          <a:p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B182273-FCC6-A143-B566-DC9252ABE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58" y="1279118"/>
            <a:ext cx="10335872" cy="49630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输入数据（</a:t>
            </a:r>
            <a:r>
              <a:rPr kumimoji="1" lang="zh-CN" altLang="en-US" sz="2166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序列</a:t>
            </a:r>
            <a:r>
              <a:rPr kumimoji="1" lang="zh-CN" altLang="en-US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kumimoji="1" lang="en-US" altLang="zh-CN" sz="2166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机舱的风速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机舱的风向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环境因素（外界温度、风速、风向）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变频器电网侧有功功率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数据量</a:t>
            </a:r>
            <a:endParaRPr kumimoji="1" lang="en-US" altLang="zh-CN" sz="2166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个风电场，</a:t>
            </a: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25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台机组，</a:t>
            </a: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年机舱历史数据（时间分辨率</a:t>
            </a: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30s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2" indent="-33754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风速、风向气象数据（时间分辨率</a:t>
            </a: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小时）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测试集</a:t>
            </a:r>
            <a:r>
              <a:rPr kumimoji="1" lang="en-US" altLang="zh-CN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未来每个机舱的</a:t>
            </a:r>
            <a:r>
              <a:rPr kumimoji="1" lang="en-US" altLang="zh-CN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80</a:t>
            </a: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组数据。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166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赛题背景</a:t>
            </a:r>
            <a:endParaRPr kumimoji="1" lang="en-US" altLang="zh-CN" sz="2166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sz="137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在风况突变时，由于控制系统的滞后性，容易导致机组出现载荷过大，甚至是倒机的情况，造成重大经济损失。</a:t>
            </a:r>
            <a:endParaRPr kumimoji="1" lang="en-US" altLang="zh-CN" sz="137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12514" indent="0">
              <a:buNone/>
            </a:pPr>
            <a:endParaRPr kumimoji="1" lang="en-US" altLang="zh-CN" sz="2166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98B50D-EAE8-A247-93A6-D3EBA9208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03" y="3141567"/>
            <a:ext cx="5602268" cy="12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"/>
    </mc:Choice>
    <mc:Fallback>
      <p:transition spd="slow" advTm="5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86868C9-02A4-D44E-B019-2DA51986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49" y="1274578"/>
            <a:ext cx="9867648" cy="5089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36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可选的建模方式：</a:t>
            </a:r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indent="-450055">
              <a:buFont typeface="+mj-lt"/>
              <a:buAutoNum type="arabicPeriod"/>
            </a:pP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传统模型</a:t>
            </a: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(LR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、随机森林、</a:t>
            </a:r>
            <a:r>
              <a:rPr kumimoji="1" lang="en-US" altLang="zh-CN" sz="1772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gbdt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kumimoji="1" lang="en-US" altLang="zh-CN" sz="1772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xgboost</a:t>
            </a: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…)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，逐点</a:t>
            </a: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一次性 预测</a:t>
            </a:r>
            <a:endParaRPr kumimoji="1" lang="en-US" altLang="zh-CN" sz="177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indent="-450055">
              <a:buFont typeface="+mj-lt"/>
              <a:buAutoNum type="arabicPeriod"/>
            </a:pP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seq2seq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形式</a:t>
            </a: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由序列预测序列</a:t>
            </a:r>
            <a:r>
              <a:rPr kumimoji="1" lang="en-US" altLang="zh-CN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r>
              <a:rPr kumimoji="1" lang="zh-CN" altLang="en-US" sz="177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的神经网络模型</a:t>
            </a:r>
            <a:endParaRPr kumimoji="1" lang="en-US" altLang="zh-CN" sz="177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endParaRPr kumimoji="1" lang="en-US" altLang="zh-CN" sz="19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r>
              <a:rPr kumimoji="1" lang="zh-CN" altLang="en-US" sz="2362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由数据特点出发选择模型，</a:t>
            </a:r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30E42809-6A7A-3D4C-B3EC-C10E6C0A6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06081"/>
              </p:ext>
            </p:extLst>
          </p:nvPr>
        </p:nvGraphicFramePr>
        <p:xfrm>
          <a:off x="95087" y="4092059"/>
          <a:ext cx="6989093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A8748E25-1AD8-354D-B70D-4808AD204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56117"/>
              </p:ext>
            </p:extLst>
          </p:nvPr>
        </p:nvGraphicFramePr>
        <p:xfrm>
          <a:off x="8256329" y="3641936"/>
          <a:ext cx="3474720" cy="1823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2" name="右箭头 21">
            <a:extLst>
              <a:ext uri="{FF2B5EF4-FFF2-40B4-BE49-F238E27FC236}">
                <a16:creationId xmlns:a16="http://schemas.microsoft.com/office/drawing/2014/main" id="{E58305EA-33AC-7141-B7B7-9E93F7A56242}"/>
              </a:ext>
            </a:extLst>
          </p:cNvPr>
          <p:cNvSpPr/>
          <p:nvPr/>
        </p:nvSpPr>
        <p:spPr>
          <a:xfrm>
            <a:off x="6648048" y="4374819"/>
            <a:ext cx="95415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39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"/>
    </mc:Choice>
    <mc:Fallback>
      <p:transition spd="slow" advTm="47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D9D10C29-E545-814B-A372-EB0F9F9415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349" y="1274578"/>
                <a:ext cx="9867648" cy="5089210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sz="1969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由数据驱动，使用神经网络模型学习不同站点的 词向量 表示，刻画不同的站点。</a:t>
                </a: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zh-CN" altLang="en-US" sz="1969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使用神经网络自动提取信息，不依赖于专家知识。</a:t>
                </a: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r>
                  <a:rPr kumimoji="1" lang="zh-CN" altLang="en-US" sz="1969" dirty="0"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通过风速、风向，计算风在不同方向上的风速分量，避免拟合角度。</a:t>
                </a: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0" indent="0">
                  <a:buNone/>
                </a:pPr>
                <a:endParaRPr kumimoji="1" lang="en-US" altLang="zh-CN" sz="1969" i="1" dirty="0">
                  <a:latin typeface="Cambria Math" panose="02040503050406030204" pitchFamily="18" charset="0"/>
                  <a:ea typeface="Hiragino Sans GB W3" panose="020B0300000000000000" pitchFamily="34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zh-CN" altLang="en-US" sz="1969" i="1" dirty="0" smtClean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accPr>
                        <m:e>
                          <m: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风速</m:t>
                          </m:r>
                          <m:r>
                            <a:rPr kumimoji="1" lang="en-US" altLang="zh-CN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sz="1969" i="1" dirty="0" smtClean="0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kumimoji="1" lang="zh-CN" altLang="en-US" sz="1969" i="1" dirty="0" smtClean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accPr>
                        <m:e>
                          <m: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风速</m:t>
                          </m:r>
                        </m:e>
                      </m:acc>
                      <m:r>
                        <a:rPr kumimoji="1" lang="zh-CN" altLang="en-US" sz="1969" i="1" dirty="0" smtClean="0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 ∙ </m:t>
                      </m:r>
                      <m:func>
                        <m:funcPr>
                          <m:ctrlPr>
                            <a:rPr kumimoji="1" lang="en" altLang="zh-CN" sz="1969" i="1" dirty="0" smtClean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sz="1969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zh-CN" sz="1969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0" indent="0">
                  <a:buNone/>
                </a:pPr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accPr>
                        <m:e>
                          <m: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风速</m:t>
                          </m:r>
                          <m:r>
                            <m:rPr>
                              <m:sty m:val="p"/>
                            </m:rPr>
                            <a:rPr kumimoji="1" lang="en-US" altLang="zh-CN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y</m:t>
                          </m:r>
                        </m:e>
                      </m:acc>
                      <m:r>
                        <a:rPr kumimoji="1" lang="en-US" altLang="zh-CN" sz="1969" i="1" dirty="0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accPr>
                        <m:e>
                          <m:r>
                            <a:rPr kumimoji="1" lang="zh-CN" altLang="en-US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风速</m:t>
                          </m:r>
                        </m:e>
                      </m:acc>
                      <m:r>
                        <a:rPr kumimoji="1" lang="zh-CN" altLang="en-US" sz="1969" i="1" dirty="0">
                          <a:latin typeface="Cambria Math" panose="02040503050406030204" pitchFamily="18" charset="0"/>
                          <a:ea typeface="Hiragino Sans GB W3" panose="020B0300000000000000" pitchFamily="34" charset="-128"/>
                        </a:rPr>
                        <m:t> ∙ </m:t>
                      </m:r>
                      <m:func>
                        <m:funcPr>
                          <m:ctrlPr>
                            <a:rPr kumimoji="1" lang="en" altLang="zh-CN" sz="1969" i="1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sz="1969" dirty="0">
                              <a:latin typeface="Cambria Math" panose="02040503050406030204" pitchFamily="18" charset="0"/>
                              <a:ea typeface="Hiragino Sans GB W3" panose="020B0300000000000000" pitchFamily="34" charset="-128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zh-CN" sz="1969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kumimoji="1" lang="en-US" altLang="zh-CN" sz="1969" dirty="0">
                  <a:latin typeface="Hiragino Sans GB W3" panose="020B0300000000000000" pitchFamily="34" charset="-128"/>
                  <a:ea typeface="Hiragino Sans GB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D9D10C29-E545-814B-A372-EB0F9F941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349" y="1274578"/>
                <a:ext cx="9867648" cy="5089210"/>
              </a:xfrm>
              <a:blipFill>
                <a:blip r:embed="rId4"/>
                <a:stretch>
                  <a:fillRect l="-514" t="-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4BEE1D0-ABC0-8141-84BC-84CFA8EE5362}"/>
              </a:ext>
            </a:extLst>
          </p:cNvPr>
          <p:cNvGrpSpPr/>
          <p:nvPr/>
        </p:nvGrpSpPr>
        <p:grpSpPr>
          <a:xfrm>
            <a:off x="8227648" y="2621280"/>
            <a:ext cx="3088684" cy="2454263"/>
            <a:chOff x="8600396" y="3594203"/>
            <a:chExt cx="2529051" cy="210618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8EA0E5A-11E6-7F48-860A-7635A23ECAF7}"/>
                </a:ext>
              </a:extLst>
            </p:cNvPr>
            <p:cNvGrpSpPr/>
            <p:nvPr/>
          </p:nvGrpSpPr>
          <p:grpSpPr>
            <a:xfrm>
              <a:off x="8638071" y="3957775"/>
              <a:ext cx="1695258" cy="1605245"/>
              <a:chOff x="6263640" y="4410683"/>
              <a:chExt cx="1722120" cy="1630680"/>
            </a:xfrm>
          </p:grpSpPr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46A43035-CB06-A54D-9E77-E9C2F28EC85A}"/>
                  </a:ext>
                </a:extLst>
              </p:cNvPr>
              <p:cNvCxnSpPr/>
              <p:nvPr/>
            </p:nvCxnSpPr>
            <p:spPr>
              <a:xfrm flipV="1">
                <a:off x="6263640" y="4410683"/>
                <a:ext cx="1722120" cy="1630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838B5AA7-A0FB-3F4C-8DEB-46A81D030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640" y="6041363"/>
                <a:ext cx="17221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箭头连接符 20">
                <a:extLst>
                  <a:ext uri="{FF2B5EF4-FFF2-40B4-BE49-F238E27FC236}">
                    <a16:creationId xmlns:a16="http://schemas.microsoft.com/office/drawing/2014/main" id="{9C9F257B-9DC2-1641-9D64-E75DC2674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3640" y="4410683"/>
                <a:ext cx="0" cy="1630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49697CE-6CF4-6D41-AE7E-C567C6507122}"/>
                </a:ext>
              </a:extLst>
            </p:cNvPr>
            <p:cNvSpPr txBox="1"/>
            <p:nvPr/>
          </p:nvSpPr>
          <p:spPr>
            <a:xfrm>
              <a:off x="10333330" y="3615081"/>
              <a:ext cx="562902" cy="31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74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风速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7999C3B-7E50-D84A-81E2-F78FE728F419}"/>
                </a:ext>
              </a:extLst>
            </p:cNvPr>
            <p:cNvSpPr txBox="1"/>
            <p:nvPr/>
          </p:nvSpPr>
          <p:spPr>
            <a:xfrm>
              <a:off x="10371005" y="5381235"/>
              <a:ext cx="758442" cy="31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74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风速</a:t>
              </a:r>
              <a:r>
                <a:rPr kumimoji="1" lang="en-US" altLang="zh-CN" sz="1474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_x</a:t>
              </a:r>
              <a:endParaRPr kumimoji="1" lang="zh-CN" altLang="en-US" sz="1474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3BA9C69-5B94-674E-B8EF-91F6EEF14969}"/>
                </a:ext>
              </a:extLst>
            </p:cNvPr>
            <p:cNvSpPr txBox="1"/>
            <p:nvPr/>
          </p:nvSpPr>
          <p:spPr>
            <a:xfrm>
              <a:off x="8600396" y="3594203"/>
              <a:ext cx="761648" cy="31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74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风速</a:t>
              </a:r>
              <a:r>
                <a:rPr kumimoji="1" lang="en-US" altLang="zh-CN" sz="1474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_y</a:t>
              </a:r>
              <a:endParaRPr kumimoji="1" lang="zh-CN" altLang="en-US" sz="1474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04FD56-A829-3843-B563-08D8C2734C03}"/>
                    </a:ext>
                  </a:extLst>
                </p:cNvPr>
                <p:cNvSpPr txBox="1"/>
                <p:nvPr/>
              </p:nvSpPr>
              <p:spPr>
                <a:xfrm>
                  <a:off x="8951277" y="5244897"/>
                  <a:ext cx="162779" cy="226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474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kumimoji="1" lang="zh-CN" altLang="en-US" sz="1474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04FD56-A829-3843-B563-08D8C2734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1277" y="5244897"/>
                  <a:ext cx="162779" cy="2268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"/>
    </mc:Choice>
    <mc:Fallback>
      <p:transition spd="slow" advTm="8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9D10C29-E545-814B-A372-EB0F9F941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49" y="1274578"/>
            <a:ext cx="9867648" cy="5089210"/>
          </a:xfrm>
        </p:spPr>
        <p:txBody>
          <a:bodyPr>
            <a:noAutofit/>
          </a:bodyPr>
          <a:lstStyle/>
          <a:p>
            <a:r>
              <a:rPr kumimoji="1" lang="zh-CN" altLang="en-US" sz="19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模型结构</a:t>
            </a:r>
            <a:endParaRPr kumimoji="1" lang="en-US" altLang="zh-CN" sz="19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1575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72C0870-A4AD-194D-90C6-C29FA75AB924}"/>
              </a:ext>
            </a:extLst>
          </p:cNvPr>
          <p:cNvGrpSpPr/>
          <p:nvPr/>
        </p:nvGrpSpPr>
        <p:grpSpPr>
          <a:xfrm>
            <a:off x="2470879" y="1750117"/>
            <a:ext cx="7301111" cy="4138129"/>
            <a:chOff x="1995485" y="1469590"/>
            <a:chExt cx="6132380" cy="347571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F0709D1-9143-BA45-A3AF-A9C7D8AC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485" y="1469590"/>
              <a:ext cx="6132380" cy="347571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F076948-E5E9-4348-9A99-B3FE97764590}"/>
                </a:ext>
              </a:extLst>
            </p:cNvPr>
            <p:cNvSpPr/>
            <p:nvPr/>
          </p:nvSpPr>
          <p:spPr>
            <a:xfrm>
              <a:off x="3415755" y="4325047"/>
              <a:ext cx="1571881" cy="281440"/>
            </a:xfrm>
            <a:prstGeom prst="rect">
              <a:avLst/>
            </a:prstGeom>
            <a:solidFill>
              <a:srgbClr val="98E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43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17131DB-9EE0-ED43-8F6B-920200667E58}"/>
                </a:ext>
              </a:extLst>
            </p:cNvPr>
            <p:cNvSpPr txBox="1"/>
            <p:nvPr/>
          </p:nvSpPr>
          <p:spPr>
            <a:xfrm>
              <a:off x="3423292" y="4265712"/>
              <a:ext cx="1660165" cy="38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381" dirty="0"/>
                <a:t>风速</a:t>
              </a:r>
              <a:r>
                <a:rPr kumimoji="1" lang="en-US" altLang="zh-CN" sz="2381" dirty="0"/>
                <a:t>x</a:t>
              </a:r>
              <a:r>
                <a:rPr kumimoji="1" lang="zh-CN" altLang="en-US" sz="2381" dirty="0"/>
                <a:t>、风速</a:t>
              </a:r>
              <a:r>
                <a:rPr kumimoji="1" lang="en-US" altLang="zh-CN" sz="2381" dirty="0"/>
                <a:t>y</a:t>
              </a:r>
              <a:endParaRPr kumimoji="1" lang="zh-CN" altLang="en-US" sz="2381" dirty="0"/>
            </a:p>
          </p:txBody>
        </p:sp>
      </p:grpSp>
    </p:spTree>
    <p:extLst>
      <p:ext uri="{BB962C8B-B14F-4D97-AF65-F5344CB8AC3E}">
        <p14:creationId xmlns:p14="http://schemas.microsoft.com/office/powerpoint/2010/main" val="66154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优化过程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AE6770F-93C0-3740-B9C6-1EB22CF7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6" y="1501532"/>
            <a:ext cx="10060725" cy="449908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风向数据、风向标签存在跳跃现象</a:t>
            </a:r>
            <a:r>
              <a:rPr kumimoji="1" lang="en-US" altLang="zh-CN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(jump point)</a:t>
            </a: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r>
              <a:rPr kumimoji="1" lang="en-US" altLang="zh-CN" sz="2369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</a:t>
            </a:r>
            <a:r>
              <a:rPr kumimoji="1" lang="zh-CN" altLang="en-US" sz="2369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kumimoji="1" lang="en-US" altLang="zh-CN" sz="2369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标签在意义上等价，但是</a:t>
            </a:r>
            <a:r>
              <a:rPr kumimoji="1" lang="en-US" altLang="zh-CN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NN</a:t>
            </a: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模型难以处理这种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情况。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369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可行方案：</a:t>
            </a:r>
            <a:endParaRPr kumimoji="1" lang="en-US" altLang="zh-CN" sz="2369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改变损失函数</a:t>
            </a:r>
            <a:endParaRPr kumimoji="1" lang="en-US" altLang="zh-CN" sz="1975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改变预测标签</a:t>
            </a:r>
            <a:endParaRPr kumimoji="1" lang="en-US" altLang="zh-CN" sz="1975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1975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</a:t>
            </a:r>
          </a:p>
          <a:p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解决方案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将预测标签由 </a:t>
            </a: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风速、风向 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改为 </a:t>
            </a: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风速</a:t>
            </a:r>
            <a:r>
              <a:rPr kumimoji="1" lang="en-US" altLang="zh-CN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x</a:t>
            </a: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、风速</a:t>
            </a:r>
            <a:r>
              <a:rPr kumimoji="1" lang="en-US" altLang="zh-CN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y</a:t>
            </a:r>
          </a:p>
          <a:p>
            <a:pPr marL="450055" lvl="1" indent="0">
              <a:buNone/>
            </a:pPr>
            <a:r>
              <a:rPr kumimoji="1" lang="zh-CN" altLang="en-US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效果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A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榜第一（直到初赛结束为止）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r>
              <a:rPr kumimoji="1"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	</a:t>
            </a:r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跳点问题完美解决</a:t>
            </a: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0055" lvl="1" indent="0">
              <a:buNone/>
            </a:pP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9E80878-0D51-D64E-85A0-E688B398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502" y="1501532"/>
            <a:ext cx="3821875" cy="253016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3944315-6BE9-2D43-8D3D-4D1B9BDB76A5}"/>
              </a:ext>
            </a:extLst>
          </p:cNvPr>
          <p:cNvSpPr txBox="1"/>
          <p:nvPr/>
        </p:nvSpPr>
        <p:spPr>
          <a:xfrm>
            <a:off x="9541146" y="39765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风向序列</a:t>
            </a:r>
          </a:p>
        </p:txBody>
      </p:sp>
    </p:spTree>
    <p:extLst>
      <p:ext uri="{BB962C8B-B14F-4D97-AF65-F5344CB8AC3E}">
        <p14:creationId xmlns:p14="http://schemas.microsoft.com/office/powerpoint/2010/main" val="179713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2342" y="357098"/>
            <a:ext cx="1800259" cy="577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151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优化过程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95087" y="986799"/>
            <a:ext cx="12001827" cy="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2127" y="498039"/>
            <a:ext cx="370215" cy="313123"/>
            <a:chOff x="3132930" y="601990"/>
            <a:chExt cx="376080" cy="414010"/>
          </a:xfrm>
        </p:grpSpPr>
        <p:sp>
          <p:nvSpPr>
            <p:cNvPr id="7" name="燕尾形 8"/>
            <p:cNvSpPr/>
            <p:nvPr/>
          </p:nvSpPr>
          <p:spPr>
            <a:xfrm>
              <a:off x="3132930" y="601990"/>
              <a:ext cx="198120" cy="414010"/>
            </a:xfrm>
            <a:prstGeom prst="chevron">
              <a:avLst/>
            </a:prstGeom>
            <a:solidFill>
              <a:srgbClr val="127A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 dirty="0">
                <a:solidFill>
                  <a:srgbClr val="127AC3"/>
                </a:solidFill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46A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4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791259" y="881782"/>
            <a:ext cx="930141" cy="101940"/>
          </a:xfrm>
          <a:prstGeom prst="rect">
            <a:avLst/>
          </a:prstGeom>
          <a:solidFill>
            <a:srgbClr val="12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1" name="矩形 10"/>
          <p:cNvSpPr/>
          <p:nvPr/>
        </p:nvSpPr>
        <p:spPr>
          <a:xfrm>
            <a:off x="8841849" y="881782"/>
            <a:ext cx="930141" cy="101940"/>
          </a:xfrm>
          <a:prstGeom prst="rect">
            <a:avLst/>
          </a:prstGeom>
          <a:solidFill>
            <a:srgbClr val="28A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2" name="矩形 11"/>
          <p:cNvSpPr/>
          <p:nvPr/>
        </p:nvSpPr>
        <p:spPr>
          <a:xfrm>
            <a:off x="9892440" y="881782"/>
            <a:ext cx="930141" cy="101940"/>
          </a:xfrm>
          <a:prstGeom prst="rect">
            <a:avLst/>
          </a:prstGeom>
          <a:solidFill>
            <a:srgbClr val="46A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3" name="矩形 12"/>
          <p:cNvSpPr/>
          <p:nvPr/>
        </p:nvSpPr>
        <p:spPr>
          <a:xfrm>
            <a:off x="10943029" y="881782"/>
            <a:ext cx="930141" cy="101940"/>
          </a:xfrm>
          <a:prstGeom prst="rect">
            <a:avLst/>
          </a:prstGeom>
          <a:solidFill>
            <a:srgbClr val="76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>
            <a:fillRect/>
          </a:stretch>
        </p:blipFill>
        <p:spPr>
          <a:xfrm>
            <a:off x="11240797" y="145931"/>
            <a:ext cx="586077" cy="6379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087" y="6506582"/>
            <a:ext cx="12001827" cy="297933"/>
          </a:xfrm>
          <a:prstGeom prst="rect">
            <a:avLst/>
          </a:prstGeom>
          <a:gradFill flip="none" rotWithShape="1">
            <a:gsLst>
              <a:gs pos="0">
                <a:srgbClr val="46A106">
                  <a:shade val="30000"/>
                  <a:satMod val="115000"/>
                </a:srgbClr>
              </a:gs>
              <a:gs pos="50000">
                <a:srgbClr val="46A106">
                  <a:shade val="67500"/>
                  <a:satMod val="115000"/>
                </a:srgbClr>
              </a:gs>
              <a:gs pos="100000">
                <a:srgbClr val="46A10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/>
          </a:p>
        </p:txBody>
      </p:sp>
      <p:sp>
        <p:nvSpPr>
          <p:cNvPr id="19" name="任意多边形 8"/>
          <p:cNvSpPr/>
          <p:nvPr/>
        </p:nvSpPr>
        <p:spPr>
          <a:xfrm>
            <a:off x="95087" y="6417836"/>
            <a:ext cx="2269358" cy="386679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127AC3">
                  <a:shade val="30000"/>
                  <a:satMod val="115000"/>
                </a:srgbClr>
              </a:gs>
              <a:gs pos="50000">
                <a:srgbClr val="127AC3">
                  <a:shade val="67500"/>
                  <a:satMod val="115000"/>
                </a:srgbClr>
              </a:gs>
              <a:gs pos="100000">
                <a:srgbClr val="127AC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74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AE6770F-93C0-3740-B9C6-1EB22CF7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6" y="1501532"/>
            <a:ext cx="10060725" cy="4499082"/>
          </a:xfrm>
        </p:spPr>
        <p:txBody>
          <a:bodyPr>
            <a:normAutofit/>
          </a:bodyPr>
          <a:lstStyle/>
          <a:p>
            <a:pPr marL="450055" lvl="1" indent="0">
              <a:buNone/>
            </a:pPr>
            <a:endParaRPr kumimoji="1"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362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799388-0D54-3C45-836B-4DE23034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81" y="2530840"/>
            <a:ext cx="3733800" cy="2336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CBE5AA-2856-F34E-8589-E6CAC5D7A502}"/>
              </a:ext>
            </a:extLst>
          </p:cNvPr>
          <p:cNvSpPr txBox="1"/>
          <p:nvPr/>
        </p:nvSpPr>
        <p:spPr>
          <a:xfrm>
            <a:off x="8091947" y="495638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优化后 风向预测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FE2DF-6BF1-9047-AF2B-13D6DA6E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" y="2493973"/>
            <a:ext cx="3581400" cy="24003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28D40D4-6404-EF48-AA81-819AEE39F52F}"/>
              </a:ext>
            </a:extLst>
          </p:cNvPr>
          <p:cNvSpPr txBox="1"/>
          <p:nvPr/>
        </p:nvSpPr>
        <p:spPr>
          <a:xfrm>
            <a:off x="2412814" y="500559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优化前 风向预测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3F81E9C7-C949-E041-9DEF-0C1091138F44}"/>
              </a:ext>
            </a:extLst>
          </p:cNvPr>
          <p:cNvSpPr/>
          <p:nvPr/>
        </p:nvSpPr>
        <p:spPr>
          <a:xfrm>
            <a:off x="5486400" y="3505200"/>
            <a:ext cx="123444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62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2662</TotalTime>
  <Words>1615</Words>
  <Application>Microsoft Macintosh PowerPoint</Application>
  <PresentationFormat>宽屏</PresentationFormat>
  <Paragraphs>164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微软雅黑</vt:lpstr>
      <vt:lpstr>Hiragino Sans GB W3</vt:lpstr>
      <vt:lpstr>Segoe UI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</dc:creator>
  <cp:lastModifiedBy>Microsoft Office User</cp:lastModifiedBy>
  <cp:revision>102</cp:revision>
  <dcterms:created xsi:type="dcterms:W3CDTF">2021-11-25T01:29:08Z</dcterms:created>
  <dcterms:modified xsi:type="dcterms:W3CDTF">2021-12-14T21:26:47Z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